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4"/>
  </p:notesMasterIdLst>
  <p:sldIdLst>
    <p:sldId id="859" r:id="rId2"/>
    <p:sldId id="1018" r:id="rId3"/>
    <p:sldId id="1056" r:id="rId4"/>
    <p:sldId id="1057" r:id="rId5"/>
    <p:sldId id="1017" r:id="rId6"/>
    <p:sldId id="1055" r:id="rId7"/>
    <p:sldId id="1021" r:id="rId8"/>
    <p:sldId id="1022" r:id="rId9"/>
    <p:sldId id="1058" r:id="rId10"/>
    <p:sldId id="1025" r:id="rId11"/>
    <p:sldId id="1041" r:id="rId12"/>
    <p:sldId id="1047" r:id="rId13"/>
    <p:sldId id="1049" r:id="rId14"/>
    <p:sldId id="1052" r:id="rId15"/>
    <p:sldId id="1042" r:id="rId16"/>
    <p:sldId id="1107" r:id="rId17"/>
    <p:sldId id="1061" r:id="rId18"/>
    <p:sldId id="1064" r:id="rId19"/>
    <p:sldId id="1068" r:id="rId20"/>
    <p:sldId id="1112" r:id="rId21"/>
    <p:sldId id="1069" r:id="rId22"/>
    <p:sldId id="1072" r:id="rId23"/>
    <p:sldId id="1114" r:id="rId24"/>
    <p:sldId id="1075" r:id="rId25"/>
    <p:sldId id="1076" r:id="rId26"/>
    <p:sldId id="1077" r:id="rId27"/>
    <p:sldId id="1079" r:id="rId28"/>
    <p:sldId id="1084" r:id="rId29"/>
    <p:sldId id="1122" r:id="rId30"/>
    <p:sldId id="1123" r:id="rId31"/>
    <p:sldId id="1085" r:id="rId32"/>
    <p:sldId id="1086" r:id="rId33"/>
    <p:sldId id="1088" r:id="rId34"/>
    <p:sldId id="1124" r:id="rId35"/>
    <p:sldId id="1092" r:id="rId36"/>
    <p:sldId id="1093" r:id="rId37"/>
    <p:sldId id="1096" r:id="rId38"/>
    <p:sldId id="1097" r:id="rId39"/>
    <p:sldId id="1101" r:id="rId40"/>
    <p:sldId id="1104" r:id="rId41"/>
    <p:sldId id="1045" r:id="rId42"/>
    <p:sldId id="1044" r:id="rId43"/>
    <p:sldId id="1026" r:id="rId44"/>
    <p:sldId id="1027" r:id="rId45"/>
    <p:sldId id="1125" r:id="rId46"/>
    <p:sldId id="1126" r:id="rId47"/>
    <p:sldId id="1032" r:id="rId48"/>
    <p:sldId id="1033" r:id="rId49"/>
    <p:sldId id="1127" r:id="rId50"/>
    <p:sldId id="1130" r:id="rId51"/>
    <p:sldId id="1034" r:id="rId52"/>
    <p:sldId id="1035" r:id="rId5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必修 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第六单元  思辨性阅读与表达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10</a:t>
            </a: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劝学  *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师说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918573"/>
                <a:ext cx="11485848" cy="2353273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F7931D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劝　　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《荀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子》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555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君　　　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曰：学不可以已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❶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555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有学问、有修养的人说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学习不可以停止。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918573"/>
                <a:ext cx="11485848" cy="2353273"/>
              </a:xfrm>
              <a:blipFill>
                <a:blip r:embed="rId2"/>
                <a:stretch>
                  <a:fillRect b="-12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译注赏析.EPS" descr="id:21474893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747286"/>
            <a:ext cx="2015490" cy="370840"/>
          </a:xfrm>
          <a:prstGeom prst="rect">
            <a:avLst/>
          </a:prstGeom>
        </p:spPr>
      </p:pic>
      <p:pic>
        <p:nvPicPr>
          <p:cNvPr id="5" name="译文.EPS" descr="id:214748941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1276732"/>
            <a:ext cx="1259840" cy="48323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293096"/>
            <a:ext cx="11485848" cy="576248"/>
          </a:xfrm>
          <a:prstGeom prst="rect">
            <a:avLst/>
          </a:prstGeom>
          <a:noFill/>
          <a:ln w="19050">
            <a:solidFill>
              <a:srgbClr val="EF412A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君子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这里指有学问、有修养的人。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动词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停止。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9409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开门见山，提出中心论点。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段析.EPS" descr="id:214748988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34566" y="5033275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615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136815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1115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点明中心论点：学不可以已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赏析.EPS" descr="id:214748940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3880" y="1019641"/>
            <a:ext cx="899795" cy="47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3947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174878"/>
              </a:xfrm>
            </p:spPr>
            <p:txBody>
              <a:bodyPr/>
              <a:lstStyle/>
              <a:p>
                <a:pPr indent="630555"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青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，取之于蓝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青于蓝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；冰，水为　之，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寒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于水。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木　　直 　中　　　　 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　　　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以为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轮，其　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中　　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　　虽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槁暴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不复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者，　　使　 之　　　然 也。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　　木　受　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直，　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 　就　　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⑯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则利，君　　 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子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20000"/>
                  </a:lnSpc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博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学　而日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参省乎己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⑱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⑲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⑳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而行无过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微软雅黑" panose="020B0503020204020204" pitchFamily="34" charset="-122"/>
                              </a:rPr>
                              <m:t>㉑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矣。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❹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174878"/>
              </a:xfrm>
              <a:blipFill>
                <a:blip r:embed="rId2"/>
                <a:stretch>
                  <a:fillRect l="-796" t="-236" r="-849" b="-12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5446" y="1778464"/>
            <a:ext cx="328926" cy="299802"/>
          </a:xfrm>
          <a:prstGeom prst="rect">
            <a:avLst/>
          </a:prstGeom>
        </p:spPr>
      </p:pic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1196752"/>
            <a:ext cx="11485848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靛青从蓝草中取得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但是比蓝草颜色深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冰是水凝结而成的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是比水冷。木材笔直得合乎木匠用来取直的墨线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用火烘烤使之弯曲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8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做成车轮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它的弧度就可以合乎圆规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画圆的标准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。即使又晒干了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不再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挺直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是用火烘烤木材使之弯曲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令它这样的。所以木材经过墨线比量就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sz="4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金属制的刀斧拿到磨刀石上去磨就变锋利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有学问、有修养的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人广泛地学习并且每天对自己检查、省察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就见识明达且行为没有过错了。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529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靛青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一种染料。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取之于蓝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从蓝草中取得。状语后置句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按照现代汉语语序应为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于蓝取之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却。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青于蓝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比蓝草颜色深。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zhònɡ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合乎木匠用来取直的墨线。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róu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用火烘烤木材使之弯曲。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这里应是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做成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形容词做名词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曲度、弧度。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圆规。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即使。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槁暴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ɡ</a:t>
            </a:r>
            <a:r>
              <a:rPr lang="en-US" altLang="zh-CN" b="1" kern="100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晒干。槁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枯。暴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晒。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直。</a:t>
            </a:r>
            <a:r>
              <a:rPr lang="en-US" altLang="zh-CN" b="1" dirty="0">
                <a:solidFill>
                  <a:srgbClr val="000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受绳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经过墨线比量。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金属制的刀斧等。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就砺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拿到磨刀石上去磨。就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接近、靠近。砺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磨刀石。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名词做状语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每日。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xǐnɡ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乎己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对自己检查、省察。参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检验。省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省察。乎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相当于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见识。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明达。</a:t>
            </a:r>
            <a:r>
              <a:rPr lang="zh-CN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过错。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87708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这一段论述学习在改造人的品性、增长人的见识等方面的重大意义。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5969379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514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404232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青出于蓝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冰寒于水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这两个比喻，论证了学习可以使人有所发展、有所提升的道理。从蓝到青、从水到冰的过程，比喻人不断学习的过程；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青于蓝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寒于水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比喻学习的结果，即在原来的基础上有所提升。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，强调后天的影响能够改变事物的本性，说明学习对于后天成长起着决定性作用。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由物及人，作者采用比喻论证的方法，以直木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木受绳则直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金就砺则利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三个事例，论证了学习可以改造人的品性的道理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4406" y="2815986"/>
            <a:ext cx="328926" cy="29980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7805" y="3924347"/>
            <a:ext cx="328926" cy="299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4572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63447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终日而思矣，不如须臾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之所学也；吾尝　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望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矣，不如登高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见也。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❺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登高而招，臂非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加长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，而见者　远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；顺　风而呼，声　非加疾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也，而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闻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舆马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者，非利足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也，而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千　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63447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22181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我曾经整天地思考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比不上片刻学习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收获大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我曾经踮起脚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后跟远望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比不上登上高处看得宽阔。登上高处招手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手臂没有加长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远处的人也能看见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顺着风向呼喊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声音没有更加劲疾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但听的人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听得更加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清楚。借助车子的人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不是善于奔走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却能到达千里之外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035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789336"/>
              </a:xfrm>
            </p:spPr>
            <p:txBody>
              <a:bodyPr/>
              <a:lstStyle/>
              <a:p>
                <a:pPr lvl="0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假　舟楫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者，非能水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也，而绝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⑯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江河。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❻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君　 　 子　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非　 　异　 　也，善假于物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⑱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</a:t>
                </a:r>
                <a:r>
                  <a:rPr lang="en-US" altLang="zh-CN" b="1" u="sng" baseline="30000" dirty="0" smtClean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❼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789336"/>
              </a:xfrm>
              <a:blipFill>
                <a:blip r:embed="rId2"/>
                <a:stretch>
                  <a:fillRect l="-796" b="-54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8658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借助船只的人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不是善于游泳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却能横渡江河。有学问、有修养的人天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同一般人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没有差别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只是善于借助外物。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279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曾经。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须臾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片刻。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踮起脚后跟。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形容词做名词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高处。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宽阔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广大。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见者远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远处的人也能看见。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劲疾。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清楚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借助。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舆马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车马。这里指车子。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善于奔走。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表示转折。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到达。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船桨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借指船。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能水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善于游水。水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名词做动词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游泳。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横渡。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天性。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外物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包括各种客观条件。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7283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这一段论述学习的作用是弥补自身的不足。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3665123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178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35283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作者通过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终日而思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须臾之所学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的对比，强调空想不如学习，并用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跂而望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登高之博见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的对比进一步论证了这一观点。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登高而招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顺风而呼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假舆马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假舟楫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四个比喻，阐明了借助外物的重要性，以此来证明人可以通过学习来增长才干、弥补自身不足的道理。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得出结论，说明有学问、有修养的人之所以能超越一般人，并不是因为先天条件优越，而是因为善于借助后天的学习来弥补自身的不足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13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329729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积　土　成　山，风雨兴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；积水成　　渊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蛟龙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生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 焉；积　善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成　 　德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，而神明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自　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圣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备　焉。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❽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故 不积跬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步，无以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至千里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积　小流，无以成江海。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❾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骐 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⑪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跃，不能十步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驽马 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十 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，功 在　不　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baseline="3000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❿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锲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⑬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舍　之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329729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堆积土石成为高山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风雨在这里兴起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积聚水流成为深潭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蛟龙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在这里产生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积累善行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养成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高尚的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品德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自然就获得了非凡的智慧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圣人的心怀也就完备了。所以不积累每一步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就无从到达千里之外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sz="6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不积聚细小河流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就无从形成江海。骏马跳跃一次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不能有十步远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劣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马拉车走十天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功效来源于走个不停。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刻东西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中途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停止了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74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BDFEB"/>
              </a:clrFrom>
              <a:clrTo>
                <a:srgbClr val="FBDFE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1071" y="991393"/>
            <a:ext cx="5568270" cy="4213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5" y="1587330"/>
            <a:ext cx="11571323" cy="414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124591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朽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木　不　折；锲 而　不　舍，金　石　可 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baseline="3000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⓫</m:t>
                        </m:r>
                      </m:sup>
                    </m:sSup>
                  </m:oMath>
                </a14:m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蚓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　爪牙　之　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⑯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，筋骨之强，上　食埃土，　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饮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黄　　泉，用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⑱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心 一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⑲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也。蟹六 跪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⑳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微软雅黑" panose="020B0503020204020204" pitchFamily="34" charset="-122"/>
                  </a:rPr>
                  <a:t>㉑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二螯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微软雅黑" panose="020B0503020204020204" pitchFamily="34" charset="-122"/>
                  </a:rPr>
                  <a:t>㉒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 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非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蛇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鳝　之　穴无可寄托者，用心躁</a:t>
                </a:r>
                <a:r>
                  <a:rPr lang="zh-CN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微软雅黑" panose="020B0503020204020204" pitchFamily="34" charset="-122"/>
                  </a:rPr>
                  <a:t>㉓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zh-CN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。</m:t>
                        </m:r>
                      </m:e>
                      <m:sup>
                        <m:r>
                          <m:rPr>
                            <m:nor/>
                          </m:rPr>
                          <a:rPr lang="en-US" altLang="zh-CN" b="1" u="sng" baseline="30000">
                            <a:solidFill>
                              <a:srgbClr val="FF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Cambria Math" panose="02040503050406030204" pitchFamily="18" charset="0"/>
                          </a:rPr>
                          <m:t>⓬</m:t>
                        </m:r>
                      </m:sup>
                    </m:sSup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124591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7630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腐朽的木头也不会刻断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不停地刻下去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金属、石头也能雕刻成功。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蚯蚓没有锋利的爪子和牙齿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强健的筋骨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向上能吃到泥土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向下能喝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到地下的泉水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是因为它心思专一。螃蟹有六条腿和两只蟹钳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然而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没有蛇和鳝鱼的洞穴就无处寄居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是因为它太浮躁。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7998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起。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兼词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相当于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于此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深潭。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形容词做名词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善行。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品德。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神明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非凡的智慧。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获得。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圣心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圣人的心怀。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kuǐ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古代称跨出一脚为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跨出两脚为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无以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没有用来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无从。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骐骥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qíjì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骏马。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一天的行程。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锲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刻。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表假设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雕刻。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爪牙之利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锋利的爪子和牙齿。以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为标志的定语后置句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按照现代汉语语序应是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利爪牙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。下文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筋骨之强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与此句式相同。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上、下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方位名词做状语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向上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指在地上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向下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指在地下。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因为。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数词做形容词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专一。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⑳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腿。</a:t>
            </a:r>
            <a:r>
              <a:rPr lang="zh-CN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表示并列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和。</a:t>
            </a:r>
            <a:r>
              <a:rPr lang="zh-CN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蟹钳。</a:t>
            </a:r>
            <a:r>
              <a:rPr lang="zh-CN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浮躁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不专心。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787662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这一段论述学习的方法和态度，强调要逐步积累，坚持不懈，专心致志。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5879953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2701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34958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80728"/>
                <a:ext cx="11485848" cy="342382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EF3E22"/>
                    </a:solid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❽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运用比喻论证的方法，从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积土成山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积水成渊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向前推出人的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积善成德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，从正面论述积累的作用，说明学习上的成就是通过不断积累得来的。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EF3E22"/>
                    </a:solid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❾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不积跬步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不积小流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的比喻，从反面进一步强调了学习中逐步积累的重要性。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❿</m:t>
                    </m: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骐骥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驽马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进行对比，说明先天条件的好坏不是成功与否的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决定性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因素。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80728"/>
                <a:ext cx="11485848" cy="3423822"/>
              </a:xfrm>
              <a:blipFill>
                <a:blip r:embed="rId3"/>
                <a:stretch>
                  <a:fillRect l="-796" r="-849" b="-5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90809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34883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80728"/>
                <a:ext cx="11485848" cy="341632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⓫</m:t>
                    </m: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锲而舍之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锲而不舍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进行对照，说明在学习上只有坚持不懈，才会取得成功。运用对比论证的方法，将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骐骥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驽马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朽木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金石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对比，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不能十步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朽木不折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驽马十驾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”“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金石可镂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，说明成功需要坚持。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⓬</m:t>
                    </m:r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将蚯蚓的心思专一和螃蟹的心思浮躁进行正反对比，说明有效地学习必须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专心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志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80728"/>
                <a:ext cx="11485848" cy="3416320"/>
              </a:xfrm>
              <a:blipFill>
                <a:blip r:embed="rId3"/>
                <a:stretch>
                  <a:fillRect l="-796" r="-849" b="-7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6293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342509"/>
                <a:ext cx="11485848" cy="4060214"/>
              </a:xfrm>
            </p:spPr>
            <p:txBody>
              <a:bodyPr/>
              <a:lstStyle/>
              <a:p>
                <a:pPr algn="ctr"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F7931D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师　　说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韩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愈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古之学者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必有师。师者，所以传道受业　解　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惑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ea typeface="MS Mincho" panose="02020609040205080304" pitchFamily="49" charset="-128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b="1" u="sng" baseline="30000">
                        <a:solidFill>
                          <a:srgbClr val="EF3E22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mbria Math" panose="02040503050406030204" pitchFamily="18" charset="0"/>
                        <a:ea typeface="MS Mincho" panose="02020609040205080304" pitchFamily="49" charset="-128"/>
                        <a:cs typeface="Times New Roman" panose="02020603050405020304" pitchFamily="18" charset="0"/>
                      </a:rPr>
                      <m:t>❶</m:t>
                    </m:r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人非生　而　知　之者，孰能无惑？　惑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不　从　　师，其　为　惑　也，终　不解矣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342509"/>
                <a:ext cx="11485848" cy="4060214"/>
              </a:xfrm>
              <a:blipFill>
                <a:blip r:embed="rId2"/>
                <a:stretch>
                  <a:fillRect l="-796" r="-849" b="-3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译文.EPS" descr="id:21474894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3275" y="750689"/>
            <a:ext cx="1259840" cy="483235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979534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古代求学的人一定有老师。老师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是依靠他来传授道、教授学业、解除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疑惑的人。人不是生下来就懂得知识和道理的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谁能没有疑惑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有了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疑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如果不跟从老师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它们作为疑惑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最终不能解除了。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1603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060214"/>
              </a:xfrm>
            </p:spPr>
            <p:txBody>
              <a:bodyPr/>
              <a:lstStyle/>
              <a:p>
                <a:pPr lvl="0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生乎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吾前，其闻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④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道也固先乎吾，　吾从而师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之；生乎吾后，</a:t>
                </a:r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闻道也亦先乎吾，吾从而师之。吾师道也，夫</a:t>
                </a:r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庸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知其年之先后生于吾乎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⑥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？是故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无贵无贱，无长无少，</a:t>
                </a:r>
                <a:endParaRPr lang="en-US" altLang="zh-CN" b="1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lvl="0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道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之所　存，师之所存也。</a:t>
                </a:r>
                <a:r>
                  <a:rPr lang="en-US" altLang="zh-CN" b="1" u="sng" baseline="30000" dirty="0" smtClean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endParaRPr lang="en-US" altLang="zh-CN" b="1" u="sng" baseline="30000" dirty="0">
                  <a:solidFill>
                    <a:srgbClr val="E82000"/>
                  </a:solidFill>
                  <a:uFill>
                    <a:solidFill>
                      <a:srgbClr val="000000"/>
                    </a:solidFill>
                  </a:uFill>
                  <a:latin typeface="MS Mincho" panose="02020609040205080304" pitchFamily="49" charset="-128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060214"/>
              </a:xfrm>
              <a:blipFill>
                <a:blip r:embed="rId2"/>
                <a:stretch>
                  <a:fillRect l="-796" r="-849" b="-3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生在我前面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他懂得道理本来就比我早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我跟随他学习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生在我后面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他懂得道理也比我早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跟随他学习。我学习的是道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哪管他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是生在我之前还是生在我之后呢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无论地位贵贱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无论年纪大小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道存在的地方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就是老师在的地方。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4421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学者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求学的人。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师者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所以传道受业解惑也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老师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是依靠他来传授道、教授学业、解除疑惑的人。判断句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表判断。所以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的、凭它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的。受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传授。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相当于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与下文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先乎吾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相同。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知道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懂得。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名词的意动用法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为师。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庸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固定格式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表反问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哪管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呢。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73016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这一段从正面阐明老师的职责、从师的必要性、择师的态度和标准。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3665307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5705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518457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1115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开篇点明中心论点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古之学者必有师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下定义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师者，所以传道受业解惑也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二字，说明古人重视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师道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，与下文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今之众人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耻学于师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的不良风气形成对照，令人警醒；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二字，语气肯定，强调了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的必要性。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是故无贵无贱，无长无少，道之所存，师之所存也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鲜明地指出了择师的态度和标准。这一观点直接指向了士大夫阶层的门第观念和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耻学于师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的不良风气，不仅表现了作者非凡的勇气和斗争精神，还体现了作者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学问面前人人平等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的民主精神和辩证思维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赏析.EPS" descr="id:214748940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3880" y="1019641"/>
            <a:ext cx="899795" cy="47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9698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13158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嗟乎！师道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之不传也久矣！欲人之无惑也难矣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！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古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之圣人，其出人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②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也远矣，犹且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③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从师而问焉；今之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众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，其下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圣人也亦远矣，而耻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学于师。是故圣益　圣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愚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益愚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⑦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baseline="30000" dirty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❸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圣人之所以为圣，愚人之所以为愚，其皆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出于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此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乎？爱　其　　子，　择师　而教之；于其身也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⑧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13158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85597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尊师学习的风尚不流传已经很久了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想要人没有疑惑也难啊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古代的圣人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他们超出一般人很远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尚且跟从老师并向他请教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现在的一般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的才智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低于圣人很远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却以向老师学习为耻。因此圣人更加圣明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愚人更加愚昧。圣人之所以成为圣人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愚人之所以成为愚人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大概都出于这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个原因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爱他们的孩子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选择老师来教他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对于他自己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9814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84780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耻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师　焉，　　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⑨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矣。彼童子之师，授之书　而　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习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句　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⑩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者，　非吾所谓传其道解其惑者也。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句读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不知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⑪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，惑之不解，或师焉，或　不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⑫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焉，小　学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大　　遗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⑬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，吾　未见其　　明也。</a:t>
                </a:r>
                <a:r>
                  <a:rPr lang="en-US" altLang="zh-CN" b="1" u="sng" baseline="30000" dirty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❹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巫医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⑭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乐师百工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⑮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人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，不耻相师。士大夫之族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⑯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，曰师曰弟子　　云　　者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84780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76888"/>
            <a:ext cx="11485848" cy="521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以从师学习为耻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糊涂啊。那些孩子的老师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是教给他们书本的文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帮助他们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学习句读的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不是我所说的传授道、解除疑惑的人。不明句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不能解除疑惑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有的向老师学习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有的不向老师学习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小的方面要学习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sz="6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大的方面却放弃了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我没看出那种人的明智之处。巫医乐师和各种工匠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以拜别人为师为耻。士大夫这类人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说谁是谁的老师、谁是谁的学生之类的话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018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64314" y="1268760"/>
            <a:ext cx="10135548" cy="35554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447" y="2492896"/>
            <a:ext cx="1707877" cy="162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6037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136599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则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宋体" panose="02010600030101010101" pitchFamily="2" charset="-122"/>
                                <a:ea typeface="宋体" panose="02010600030101010101" pitchFamily="2" charset="-122"/>
                                <a:cs typeface="Cambria Math" panose="02040503050406030204" pitchFamily="18" charset="0"/>
                              </a:rPr>
                              <m:t>⑰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聚　而　笑　之。问之，则　曰：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彼与彼年相若也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道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相　似　也，位　卑　　则　足　　羞，官盛则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近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谀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⑱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r>
                  <a:rPr lang="en-US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u="sng" baseline="30000" dirty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❺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呜呼！师道之　不　复，　　　　可　知　矣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巫医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乐师百工之人，君子不齿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⑲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，今其智乃反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不能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及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，其可　怪　也欤！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136599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85597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就成群地聚在一起讥笑人家。问他们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他和他年龄差不多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懂得的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道理也相近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以地位低者为师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就感到十分耻辱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以官职高者为师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就觉得是近乎谄媚。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唉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尊师学习的风尚不能恢复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从这里就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可以明白了。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巫医乐师和各种工匠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士大夫们看不起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现在他们的见识竟反而赶不上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真是令人感到奇怪啊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3665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师道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尊师学习的风尚。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出人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超出一般人。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犹且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尚且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众人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一般人。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名词做动词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低于。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形容词的意动用法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为耻。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圣、愚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形容词做名词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圣人、愚人。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于其身也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对于他自己。身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自己。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糊涂。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句读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dòu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断开句子的知识。一句话后面的停顿为句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一句话中间短暂的停顿为读。古书没有标点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所以要学习句读。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句读之不知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为标志的宾语前置句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指不明句读。下文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惑之不解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结构同此。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fǒu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小、大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形容词做名词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小的方面、大的方面。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巫医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古代巫和医不分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故并举。巫主要以祝祷、占卜等为业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也为人治病。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百工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泛指各种工匠。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类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名词做状语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表示动作的情态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指成群。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谄媚奉承。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不与同列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意思是看不起。齿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并列、排列。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8834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一段以感慨发端，批判不重师道的错误态度和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耻学于师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的不良风气，突出了文章的现实意义。作者再三嗟叹，对古人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之风的中断表示遗憾，回应开篇，引领全段，转入对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耻学于师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的不良风气的批判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838411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0736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19"/>
            <a:ext cx="11485847" cy="515032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本段连用三组对比，转向对现实的批判。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对比一：将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古之圣人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从师而问与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今之众人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耻学于师作对比，通过比才智、比学风、比结果，得出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圣益圣，愚益愚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的结论，由此可见是否尊师重道，是圣愚分野之关键。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对比二：将择师教子与自己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耻师焉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作对比，前者只是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授之书而习其句读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而非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传其道解其惑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，由此得出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小学而大遗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的结论，谬误不言自明。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对比三：将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巫医乐师百工之人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士大夫之族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作对比，揭示了尊卑贵贱和智力高下成反比的奇怪现象，极具讽刺意味，深刻地批判了当时社会上轻视师道的风气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85777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194421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684244"/>
          </a:xfrm>
        </p:spPr>
        <p:txBody>
          <a:bodyPr/>
          <a:lstStyle/>
          <a:p>
            <a:pPr lvl="0"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三组对比，环环相扣，层层深入，结语的语气越来越重，直指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士大夫之族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耻学于师的要害。两两对比产生了强烈的反差，作者的批判之意直接而鲜明，发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深思。</a:t>
            </a: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4629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060214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圣人无常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①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师。孔子师郯子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、苌弘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、师襄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、老聃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郯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子之徒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⑥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，其贤不及孔子。孔子曰：三人行，则　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必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有　我　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i="1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宋体" panose="02010600030101010101" pitchFamily="2" charset="-122"/>
                          </a:rPr>
                          <m:t> </m:t>
                        </m:r>
                      </m:sup>
                    </m:sSup>
                  </m:oMath>
                </a14:m>
                <a:r>
                  <a:rPr lang="en-US" altLang="zh-CN" b="1" u="sng" dirty="0">
                    <a:solidFill>
                      <a:srgbClr val="FF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b="1" u="sng" baseline="30000">
                        <a:solidFill>
                          <a:srgbClr val="FF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❻</m:t>
                    </m:r>
                    <m:r>
                      <a:rPr lang="en-US" altLang="zh-CN" b="1" i="1" u="sng">
                        <a:solidFill>
                          <a:srgbClr val="FF0000"/>
                        </a:solidFill>
                        <a:uFill>
                          <a:solidFill>
                            <a:srgbClr val="000000"/>
                          </a:solidFill>
                        </a:u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是故弟子不必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⑧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不如师，师不必贤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于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弟子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，闻道有先后，术业有专攻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⑨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，如是而已。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❼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060214"/>
              </a:xfrm>
              <a:blipFill>
                <a:blip r:embed="rId2"/>
                <a:stretch>
                  <a:fillRect l="-796" r="-849" b="-3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圣人没有固定的老师。孔子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曾经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以郯子、苌弘、师襄、老子为师。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郯子那些人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他们的才德比不上孔子。孔子说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几个人一起走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其中一定有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可以当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我的老师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因此学生不一定不如老师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老师不一定超过学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懂得道理有早有晚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学术技艺各有专长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如此罢了。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0285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固定的。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á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春秋时郯国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今山东郯城一带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的国君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孔子曾向他请教官职的名称。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á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周敬王时的大夫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孔子曾向他请教过音乐方面的事情。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师襄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春秋时鲁国的乐官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孔子曾跟他学过琴。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老聃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老子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姓李名耳字聃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春秋时楚国人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思想家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道家学派创始人。孔子曾向他问过礼。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同类的人。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三人行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则必有我师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语出《论语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述而》。原句是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三人行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必有我师焉。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不一定。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学习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研究。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14908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这一段引出了择师的典范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孔子，既回应了开头的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古之学者必有师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，又由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学者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推进到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圣人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必有师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推进到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无常师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，阐述归于和缓、理性，进一步阐明了从师的必要性和以能者为师的道理。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4241371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0218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295232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孔子在读书人心目中地位极为崇高，这样的人仍不断向人求教，以人为师，还有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三人行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的言论。以孔子为例，能增强文章的说服力。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弟子不必不如师，师不必贤于弟子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这一结论，既是对第一段提出的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道之所存，师之所存也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的观点的深化，也是对社会上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耻学于师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的不良风气的进一步批判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7987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952218"/>
              </a:xfrm>
            </p:spPr>
            <p:txBody>
              <a:bodyPr/>
              <a:lstStyle/>
              <a:p>
                <a:pPr indent="630555" algn="dist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李氏子蟠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，年十七，好古文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，六艺经传皆通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习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，不拘于时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　学于余。余嘉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⑤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其能行　古　道，</a:t>
                </a: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作</a:t>
                </a: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《师说》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以贻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⑥</m:t>
                            </m:r>
                          </m:sup>
                        </m:sSup>
                      </m:e>
                      <m:sup>
                        <m:r>
                          <m:rPr>
                            <m:nor/>
                          </m:rPr>
                          <a:rPr lang="en-US" altLang="zh-CN" b="1" i="0" u="sng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之。</a:t>
                </a:r>
                <a:r>
                  <a:rPr lang="en-US" altLang="zh-CN" b="1" u="sng" baseline="30000" dirty="0">
                    <a:solidFill>
                      <a:srgbClr val="E82000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❽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952218"/>
              </a:xfrm>
              <a:blipFill>
                <a:blip r:embed="rId2"/>
                <a:stretch>
                  <a:fillRect l="-796" r="-849" b="-2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42633"/>
            <a:ext cx="11485848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30555"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李家的孩子叫蟠的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年龄十七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喜欢古文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六经的经文和传文都全面地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学习了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不受时俗的限制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向我学习。我赞许他能够遵行古人从师之道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这篇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《师说》赠送给他。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7094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李氏子蟠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á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李家的孩子叫蟠的。李蟠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唐德宗贞元十九年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进士。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先秦两汉时期的散文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与骈文相对。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六艺经传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皆通习之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六经的经文和传文都全面地学习了。六艺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指《诗》《书》《礼》《乐》《易》《春秋》六种经书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其中《乐》久已失传。传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古代解释经书的著作。通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全面。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不拘于时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不受时俗的限制。被动句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介词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表被动。时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指当时士大夫中耻于从师的不良风气。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赞许。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赠送。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14908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这一段赞扬李蟠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不拘于时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能行古道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，交代写作缘由。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段析.EPS" descr="id:214748988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4566" y="4241371"/>
            <a:ext cx="899795" cy="42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999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831345"/>
            <a:ext cx="9817214" cy="54779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5406" y="5013176"/>
            <a:ext cx="2232248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3252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129614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82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作者赞扬李蟠，既是对他不从流俗的肯定，也是对士大夫中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耻学于师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的不良风气的有力批判；既针砭时弊，又借此进一步倡导了从师之道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8947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文言文阅读之文言文</a:t>
            </a:r>
            <a:r>
              <a:rPr lang="zh-CN" altLang="zh-CN" b="1" dirty="0" smtClean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断句</a:t>
            </a:r>
            <a:endParaRPr lang="en-US" altLang="zh-CN" b="1" dirty="0" smtClean="0">
              <a:solidFill>
                <a:srgbClr val="EB626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681455"/>
              </p:ext>
            </p:extLst>
          </p:nvPr>
        </p:nvGraphicFramePr>
        <p:xfrm>
          <a:off x="343711" y="2657440"/>
          <a:ext cx="11502992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431015">
                  <a:extLst>
                    <a:ext uri="{9D8B030D-6E8A-4147-A177-3AD203B41FA5}">
                      <a16:colId xmlns:a16="http://schemas.microsoft.com/office/drawing/2014/main" val="1396304627"/>
                    </a:ext>
                  </a:extLst>
                </a:gridCol>
                <a:gridCol w="10071977">
                  <a:extLst>
                    <a:ext uri="{9D8B030D-6E8A-4147-A177-3AD203B41FA5}">
                      <a16:colId xmlns:a16="http://schemas.microsoft.com/office/drawing/2014/main" val="9259915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语言建构与运用　文化传承与理解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3777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5816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断句题是考查学生文言文阅读能力的传统方式，需要学生掌握一定的文言基础知识，具备读懂文本的能力，旨在让学生了解我国博大精深的传统文化，增强自主阅读古文的能力。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5816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近几年文言文断句题以选择题为主，但从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2023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年开始改为主观题，需要学生自行从八处中找出三处断句，难度加大。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3397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40072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059874"/>
              </p:ext>
            </p:extLst>
          </p:nvPr>
        </p:nvGraphicFramePr>
        <p:xfrm>
          <a:off x="334567" y="1268760"/>
          <a:ext cx="11521280" cy="2116971"/>
        </p:xfrm>
        <a:graphic>
          <a:graphicData uri="http://schemas.openxmlformats.org/drawingml/2006/table">
            <a:tbl>
              <a:tblPr firstRow="1" firstCol="1" bandRow="1"/>
              <a:tblGrid>
                <a:gridCol w="1225864">
                  <a:extLst>
                    <a:ext uri="{9D8B030D-6E8A-4147-A177-3AD203B41FA5}">
                      <a16:colId xmlns:a16="http://schemas.microsoft.com/office/drawing/2014/main" val="1880648927"/>
                    </a:ext>
                  </a:extLst>
                </a:gridCol>
                <a:gridCol w="10295416">
                  <a:extLst>
                    <a:ext uri="{9D8B030D-6E8A-4147-A177-3AD203B41FA5}">
                      <a16:colId xmlns:a16="http://schemas.microsoft.com/office/drawing/2014/main" val="3242292564"/>
                    </a:ext>
                  </a:extLst>
                </a:gridCol>
              </a:tblGrid>
              <a:tr h="211697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</a:t>
                      </a: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设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方式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下列对文中画波浪线部分的断句，正确的一项是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材料二中画波浪线的部分有三处需要断句，请用铅笔将答题卡上相应位置的答案标号涂黑，每涂对一处给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分，涂黑超过三处不给分。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036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859586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546"/>
            <a:ext cx="11485848" cy="279223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 题 原 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高中阶段作答文言文断句题，需要把握以下原则。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首先，字句意思要讲通。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其次，内容要符合情理。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最后，要兼顾古汉语词汇、语法、音韵、修辞以及古文知识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75565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0723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答 题 方 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词性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对话词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名词和代词常用来做主语或宾语。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断句时可先找出名词，如人名、地名、官名、国名、朝代名、器物名、动物名等；也可先找出代词，如人称代词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吾、予、余、尔、若、汝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女、公、卿、君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、疑问代词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谁、孰、何、奚、曷、胡、恶、焉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和指示代词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是、此、斯、兹、之、其、彼、夫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等。这些词如果做主语，那么它的前面就可能断句；如果做宾语，那么它的后面就可能断句。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6241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动词、形容词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或活用为动词、形容词的其他词性的词语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常用来做谓语。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断句时，可以先找到语句中的动词、形容词，确定作为谓语的动词、形容词；然后根据谓语前的状语、主语和谓语后的宾语等来断定语句的停顿点。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在文言文中，学生可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借助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曰、云、言、谓、道、问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等动词来判断人物的对话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，进行断句。两人对话，一般在第一次问答时写出人名，以后就只用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而省略主语。遇到对话时，应根据上下文厘清问者、答者，明辨句读。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99136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看虚词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虚词是明辨句读的重要标志，尤其是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介词、语气词和一些连词，它们的前后往往是需要断句的地方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。一些议论性语段，不像记叙性文字可借助具体情境去猜测停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顿点，因而断句的难度更大；但是根据虚词断句就会变得容易，使文段变得一目了然。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看特殊句式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文言文中的一些特殊句式，如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判断句、被动句、宾语前置句、定语后置句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，以及一些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固定句式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都可以作为断句的切入点。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C7205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句式对称</a:t>
            </a:r>
            <a:r>
              <a:rPr lang="en-US" altLang="zh-CN" b="1" dirty="0">
                <a:solidFill>
                  <a:srgbClr val="C7205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词性相对，句式相似。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修辞相同，语义相反、相对或相近。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661248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《劝学》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文言文阅读拓展提优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P78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21XBS5.EPS" descr="id:21474886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5803995"/>
            <a:ext cx="2015490" cy="370840"/>
          </a:xfrm>
          <a:prstGeom prst="rect">
            <a:avLst/>
          </a:prstGeom>
        </p:spPr>
      </p:pic>
      <p:pic>
        <p:nvPicPr>
          <p:cNvPr id="5" name="手指.EPS" descr="id:21474886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06267" y="5866950"/>
            <a:ext cx="601648" cy="2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61270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名人名言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荀 子 名 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非我而当者，吾师也；是我而当者，吾友也；谄谀我者，吾贼也。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《荀子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修身》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道虽迩，不行不至；事虽小，不为不成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《荀子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修身》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天行有常，不为尧存，不为桀亡。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《荀子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天论》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目不能两视而明，耳不能两听而聪。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《荀子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劝学》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蓬生麻中，不扶而直；白沙在涅，与之俱黑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《荀子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劝学》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706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韩 愈 名 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一时劝人以口，百世劝人以书。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《了凡四训》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大凡物不得其平则鸣。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《送孟东野序》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仰不愧天，俯不愧人，内不愧心。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《与孟尚书书》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业精于勤荒于嬉，行成于思毁于随。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《进学解》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强者必怒于言，懦者必怒于色矣。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《原毁》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4702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祭 酒 齐 国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少年时荀子才华过人，踌躇满志，不愿蜗居赵地。为了施展政治抱负，他开始游历他乡。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荀子最初来到齐国，主要是在齐国的稷下学宫从事游学活动。稷下学宫是当时齐国设在都城临淄南门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稷门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外的学宫，因在稷山之下而得名。在稷下，他度过了一段较长时间的游学生涯，广泛接触到先秦诸子各个门派的学说，并使自己的思想学说逐渐有了雏形。齐湣王末年时骄横自矜，引起诸侯不满。荀子一方面没有受到重用，另一方面或许看出了齐国的危险处境，于是离开了齐国。不久，齐国果然遭受灭国之灾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861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279223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《劝　　学》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荀子认为人性本来是恶的，善是人为的。他从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人之性恶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的观点出发，说明人的知识、道德不是先天赋予的，而是后天经过学习、教育逐步培养出来的，只有懂得了礼仪，人性才能改变。因此，他特别强调后天的学习，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把学习作为改造人性的根本方法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。他写《劝学》就是为了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勉励人们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积善成德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，成为君子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教材晒清单.EPS" descr="id:2147488590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8" name="相关链接.EPS" descr="id:2147488604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436" y="1329257"/>
            <a:ext cx="2015490" cy="38862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97437" y="1959223"/>
            <a:ext cx="1460162" cy="461665"/>
            <a:chOff x="345811" y="1394670"/>
            <a:chExt cx="1460162" cy="461665"/>
          </a:xfrm>
        </p:grpSpPr>
        <p:pic>
          <p:nvPicPr>
            <p:cNvPr id="10" name="BS23A.EPS" descr="id:2147488611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齐国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国之后，许多失散的学者纷纷回到稷下，荀子也第二次来到齐国，稷下学宫恢复了往日的生机。这时田骈、邹衍等前辈学者都已故去，荀子很受齐襄王看重。在经历了游秦、回赵后，荀子第三次来到齐国，也是第三次担任稷下学宫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祭酒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之职。前后累计二三十年，三次担任祭酒，可以想见荀子当时在稷下学宫的名望之高。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68034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3610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是良师也是益友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贞元十三年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797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十月，身为宣武节度使观察推官的韩愈与张籍在汴州结识。翌年秋，汴州举进士，韩愈为考官，试《反舌无声诗》。张籍参加了这次考试，名到榜首，列为首荐参加全国的进士考试。由此来看，韩愈是张籍的伯乐和恩师，张籍算是韩愈的门生弟子。然而实际上，张籍还比韩愈年长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岁，两人不仅是师生，也是朋友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0462" y="752492"/>
            <a:ext cx="2015490" cy="3886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60462" y="1248196"/>
            <a:ext cx="872415" cy="461665"/>
            <a:chOff x="342748" y="1248196"/>
            <a:chExt cx="872415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2748" y="1277813"/>
              <a:ext cx="872415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8034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dirty="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17016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在两人相处不过一年的时间里，张籍就两次给韩愈写信，批评韩愈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尚驳杂无实之说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商论之际，或不容人之短，如任私尚胜者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为博塞之戏与人竞财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《上韩昌黎书》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，韩愈也在给张籍的回信中表示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当更思而悔之耳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敢不承教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《答张籍书》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。如果没有相当的交情，张籍恐怕不会如此坦率地向韩愈提出问题，韩愈也会觉得是一种冒犯吧？而这件事也从侧面表明了韩愈在《师说》中提出的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无贵无贱，无长无少，道之所存，师之所存也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的道理。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师生关系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友谊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知错能改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16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《师　　说》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魏晋以来的门阀制度至唐代仍有沿袭，贵族子弟都入弘文馆、崇文馆和国子监学习儒家经典。上层士族子弟无论德、行、学问如何均能为官，不需要学习，也看不起老师，而且鄙视从师学习。这种风气到韩愈所处之中唐时代有增无减，渐趋恶劣。韩愈当时在国子监任教，对这种不良的社会风气深恶痛疾，于是写下这篇文章。这篇文章当时是写给他的学生李蟠的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论述了从师学习的重要性，批判了当时士大夫耻于从师的陋习，表现出他不顾世俗、独抒己见的精神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160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《荀　　子》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《荀子》全书现存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，大部分为荀子自著，其余为荀子弟子记录的荀子言论和思想观点。一般认为前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篇为荀子所著，后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篇为其门人弟子所著。内容涉及哲学、政治、治学及处世之道等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78582" y="836712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诸 子 百 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诸子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指中国先秦时期管子、老子、孔子、庄子、墨子、孟子、荀子等学术思想的代表人物；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百家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指儒家、道家、墨家、名家、法家等学术流派。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诸子百家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是后世对先秦学术思想人物和派别的总称。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春秋后期已出现颇有社会影响力的法家、道家、儒家、墨家、阴阳家等不同学派；而至战国中期，学派纷呈，学说丰富多彩，为中国文化发展奠定了基础。人们把这一时期称为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诸子百家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百家争鸣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是古代文学中的一种文体，兼具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议论、记叙和说明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的功能，旨在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阐述事理、发表见解或记录事物。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此类文章在写法上不拘一格，行文自由活泼，波澜起伏，篇幅一般不长，跟现代杂文颇为相似。《爱莲说》《马说》《师说》等都属于这一文体。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55528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5436</Words>
  <Application>Microsoft Office PowerPoint</Application>
  <PresentationFormat>自定义</PresentationFormat>
  <Paragraphs>294</Paragraphs>
  <Slides>52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52</vt:i4>
      </vt:variant>
    </vt:vector>
  </HeadingPairs>
  <TitlesOfParts>
    <vt:vector size="63" baseType="lpstr">
      <vt:lpstr>MS Mincho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392</cp:revision>
  <dcterms:created xsi:type="dcterms:W3CDTF">2020-11-06T05:24:00Z</dcterms:created>
  <dcterms:modified xsi:type="dcterms:W3CDTF">2025-06-17T01:03:19Z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